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7"/>
  </p:notesMasterIdLst>
  <p:sldIdLst>
    <p:sldId id="890" r:id="rId2"/>
    <p:sldId id="848" r:id="rId3"/>
    <p:sldId id="849" r:id="rId4"/>
    <p:sldId id="850" r:id="rId5"/>
    <p:sldId id="851" r:id="rId6"/>
    <p:sldId id="852" r:id="rId7"/>
    <p:sldId id="853" r:id="rId8"/>
    <p:sldId id="854" r:id="rId9"/>
    <p:sldId id="855" r:id="rId10"/>
    <p:sldId id="856" r:id="rId11"/>
    <p:sldId id="857" r:id="rId12"/>
    <p:sldId id="858" r:id="rId13"/>
    <p:sldId id="859" r:id="rId14"/>
    <p:sldId id="860" r:id="rId15"/>
    <p:sldId id="861" r:id="rId16"/>
    <p:sldId id="862" r:id="rId17"/>
    <p:sldId id="863" r:id="rId18"/>
    <p:sldId id="864" r:id="rId19"/>
    <p:sldId id="865" r:id="rId20"/>
    <p:sldId id="866" r:id="rId21"/>
    <p:sldId id="867" r:id="rId22"/>
    <p:sldId id="868" r:id="rId23"/>
    <p:sldId id="869" r:id="rId24"/>
    <p:sldId id="870" r:id="rId25"/>
    <p:sldId id="871" r:id="rId26"/>
    <p:sldId id="872" r:id="rId27"/>
    <p:sldId id="873" r:id="rId28"/>
    <p:sldId id="874" r:id="rId29"/>
    <p:sldId id="875" r:id="rId30"/>
    <p:sldId id="876" r:id="rId31"/>
    <p:sldId id="877" r:id="rId32"/>
    <p:sldId id="878" r:id="rId33"/>
    <p:sldId id="879" r:id="rId34"/>
    <p:sldId id="880" r:id="rId35"/>
    <p:sldId id="881" r:id="rId36"/>
    <p:sldId id="882" r:id="rId37"/>
    <p:sldId id="883" r:id="rId38"/>
    <p:sldId id="884" r:id="rId39"/>
    <p:sldId id="814" r:id="rId40"/>
    <p:sldId id="811" r:id="rId41"/>
    <p:sldId id="810" r:id="rId42"/>
    <p:sldId id="815" r:id="rId43"/>
    <p:sldId id="886" r:id="rId44"/>
    <p:sldId id="531" r:id="rId45"/>
    <p:sldId id="816" r:id="rId46"/>
    <p:sldId id="532" r:id="rId47"/>
    <p:sldId id="533" r:id="rId48"/>
    <p:sldId id="534" r:id="rId49"/>
    <p:sldId id="535" r:id="rId50"/>
    <p:sldId id="536" r:id="rId51"/>
    <p:sldId id="537" r:id="rId52"/>
    <p:sldId id="538" r:id="rId53"/>
    <p:sldId id="539" r:id="rId54"/>
    <p:sldId id="540" r:id="rId55"/>
    <p:sldId id="541" r:id="rId56"/>
    <p:sldId id="542" r:id="rId57"/>
    <p:sldId id="543" r:id="rId58"/>
    <p:sldId id="544" r:id="rId59"/>
    <p:sldId id="545" r:id="rId60"/>
    <p:sldId id="546" r:id="rId61"/>
    <p:sldId id="547" r:id="rId62"/>
    <p:sldId id="549" r:id="rId63"/>
    <p:sldId id="550" r:id="rId64"/>
    <p:sldId id="665" r:id="rId65"/>
    <p:sldId id="616" r:id="rId66"/>
    <p:sldId id="356" r:id="rId67"/>
    <p:sldId id="305" r:id="rId68"/>
    <p:sldId id="447" r:id="rId69"/>
    <p:sldId id="448" r:id="rId70"/>
    <p:sldId id="449" r:id="rId71"/>
    <p:sldId id="450" r:id="rId72"/>
    <p:sldId id="451" r:id="rId73"/>
    <p:sldId id="452" r:id="rId74"/>
    <p:sldId id="453" r:id="rId75"/>
    <p:sldId id="35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512"/>
    <a:srgbClr val="F8C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023" autoAdjust="0"/>
  </p:normalViewPr>
  <p:slideViewPr>
    <p:cSldViewPr snapToGrid="0" snapToObjects="1">
      <p:cViewPr varScale="1">
        <p:scale>
          <a:sx n="67" d="100"/>
          <a:sy n="67" d="100"/>
        </p:scale>
        <p:origin x="-82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09EE0-2EE7-4845-BDB2-AED8AD17490E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08D5C-36CC-1E40-ABE0-DAD57FE24E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8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08D5C-36CC-1E40-ABE0-DAD57FE24E01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69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92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0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7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0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82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2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2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8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9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6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755A00F-2A9E-F441-B5E1-49C22BA762B0}" type="datetimeFigureOut">
              <a:rPr lang="en-US" smtClean="0"/>
              <a:t>8/22/2017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6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14058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239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7" y="257056"/>
            <a:ext cx="9871662" cy="571467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33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1" y="277081"/>
            <a:ext cx="9371148" cy="5790450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577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8" y="359978"/>
            <a:ext cx="10396456" cy="612064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511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1" y="275770"/>
            <a:ext cx="11304743" cy="598714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734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306191"/>
            <a:ext cx="10091296" cy="5630152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613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8" y="304524"/>
            <a:ext cx="10450285" cy="585296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746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6" y="244264"/>
            <a:ext cx="10827657" cy="6017620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734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405972"/>
            <a:ext cx="10697029" cy="574600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033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56" y="380731"/>
            <a:ext cx="10839601" cy="6114412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CustomShape 1"/>
          <p:cNvSpPr/>
          <p:nvPr/>
        </p:nvSpPr>
        <p:spPr>
          <a:xfrm>
            <a:off x="5302228" y="64659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8856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66" y="355530"/>
            <a:ext cx="9647533" cy="54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31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9" y="406014"/>
            <a:ext cx="10678589" cy="6079192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5113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39" y="270040"/>
            <a:ext cx="10645046" cy="631218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9887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27" y="437795"/>
            <a:ext cx="9987643" cy="607943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1572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41714"/>
            <a:ext cx="10638971" cy="57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41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" y="268740"/>
            <a:ext cx="10332746" cy="611957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274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494357"/>
            <a:ext cx="10334171" cy="577545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708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03420"/>
            <a:ext cx="10584206" cy="592480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269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3" y="725715"/>
            <a:ext cx="10693802" cy="497087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0805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297957"/>
            <a:ext cx="10232571" cy="548327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9063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792066"/>
            <a:ext cx="10276114" cy="469841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543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363001"/>
            <a:ext cx="10189029" cy="564515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1321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35" y="596443"/>
            <a:ext cx="7298277" cy="43955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46311" y="942173"/>
            <a:ext cx="62031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 Sample Application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7174523" y="3418449"/>
            <a:ext cx="1420837" cy="28136"/>
          </a:xfrm>
          <a:prstGeom prst="straightConnector1">
            <a:avLst/>
          </a:prstGeom>
          <a:ln w="19050">
            <a:solidFill>
              <a:srgbClr val="F8C5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8595359" y="3137095"/>
            <a:ext cx="1885071" cy="548640"/>
          </a:xfrm>
          <a:prstGeom prst="roundRect">
            <a:avLst/>
          </a:prstGeom>
          <a:solidFill>
            <a:srgbClr val="EE8512"/>
          </a:solidFill>
          <a:ln>
            <a:solidFill>
              <a:srgbClr val="F8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Transformation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12345" y="1164687"/>
            <a:ext cx="2419644" cy="613016"/>
          </a:xfrm>
          <a:prstGeom prst="straightConnector1">
            <a:avLst/>
          </a:prstGeom>
          <a:ln w="19050">
            <a:solidFill>
              <a:srgbClr val="F8C5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231987" y="883333"/>
            <a:ext cx="1885071" cy="548640"/>
          </a:xfrm>
          <a:prstGeom prst="roundRect">
            <a:avLst/>
          </a:prstGeom>
          <a:solidFill>
            <a:srgbClr val="EE8512"/>
          </a:solidFill>
          <a:ln>
            <a:solidFill>
              <a:srgbClr val="F8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SparkContext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01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570" y="663258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502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4" y="309488"/>
            <a:ext cx="10854591" cy="62179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451" y="336097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Actions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478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1" y="281354"/>
            <a:ext cx="10765038" cy="62601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451" y="336097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Actions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4366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304369"/>
            <a:ext cx="10043886" cy="517997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469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7" y="253425"/>
            <a:ext cx="10340740" cy="6085401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841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5" y="275771"/>
            <a:ext cx="10254737" cy="527004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497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4" y="461908"/>
            <a:ext cx="10392229" cy="514083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2102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583554"/>
            <a:ext cx="10305143" cy="476326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4728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36" y="343095"/>
            <a:ext cx="10687563" cy="610850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2571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1373944" y="1476160"/>
            <a:ext cx="9753600" cy="26093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</a:pPr>
            <a:endParaRPr lang="en-US" sz="48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85000"/>
              </a:lnSpc>
              <a:spcBef>
                <a:spcPct val="0"/>
              </a:spcBef>
            </a:pPr>
            <a:endParaRPr lang="en-US" sz="48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85000"/>
              </a:lnSpc>
              <a:spcBef>
                <a:spcPct val="0"/>
              </a:spcBef>
            </a:pPr>
            <a:endParaRPr lang="en-US" sz="48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85000"/>
              </a:lnSpc>
              <a:spcBef>
                <a:spcPct val="0"/>
              </a:spcBef>
            </a:pPr>
            <a:r>
              <a:rPr lang="en-US" sz="48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Interactive Data Analysis with Spark Shell</a:t>
            </a:r>
          </a:p>
        </p:txBody>
      </p:sp>
    </p:spTree>
    <p:extLst>
      <p:ext uri="{BB962C8B-B14F-4D97-AF65-F5344CB8AC3E}">
        <p14:creationId xmlns:p14="http://schemas.microsoft.com/office/powerpoint/2010/main" val="290273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994732"/>
            <a:ext cx="10030266" cy="531881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521228" y="533067"/>
            <a:ext cx="62031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Types of Transformations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460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613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900" y="1077479"/>
            <a:ext cx="10515600" cy="2852737"/>
          </a:xfrm>
        </p:spPr>
        <p:txBody>
          <a:bodyPr/>
          <a:lstStyle/>
          <a:p>
            <a:pPr algn="ctr"/>
            <a:r>
              <a:rPr lang="en-US" sz="4800" dirty="0" smtClean="0"/>
              <a:t>Caching and Persistence</a:t>
            </a:r>
            <a:endParaRPr lang="en-US" sz="4800" dirty="0"/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039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342900" y="293077"/>
            <a:ext cx="3694528" cy="545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2400">
                <a:solidFill>
                  <a:srgbClr val="00B0F0"/>
                </a:solidFill>
                <a:latin typeface="Handwriting-Dakot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Why Caching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0" y="838200"/>
            <a:ext cx="87344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58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838200"/>
            <a:ext cx="9020175" cy="554568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342900" y="293077"/>
            <a:ext cx="3694528" cy="545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2400">
                <a:solidFill>
                  <a:srgbClr val="00B0F0"/>
                </a:solidFill>
                <a:latin typeface="Handwriting-Dakot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/>
              <a:t>Persistence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35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85" y="755091"/>
            <a:ext cx="10088325" cy="5561304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125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77" y="351692"/>
            <a:ext cx="10458880" cy="606317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736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27630"/>
            <a:ext cx="9892018" cy="568571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5973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8" y="910831"/>
            <a:ext cx="9596079" cy="556030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98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9" y="607142"/>
            <a:ext cx="10355752" cy="5950634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595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87" y="605804"/>
            <a:ext cx="10041179" cy="5992838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7516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1" y="651436"/>
            <a:ext cx="9833317" cy="537759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521228" y="533067"/>
            <a:ext cx="62031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Types of Transformations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11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89" y="534576"/>
            <a:ext cx="9997807" cy="593656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8256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83" y="548642"/>
            <a:ext cx="10119323" cy="6006904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878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14" y="1280159"/>
            <a:ext cx="9729172" cy="37420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69" y="773723"/>
            <a:ext cx="10858500" cy="5725544"/>
          </a:xfrm>
          <a:prstGeom prst="rect">
            <a:avLst/>
          </a:prstGeom>
        </p:spPr>
      </p:pic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9061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5" y="576776"/>
            <a:ext cx="9987379" cy="595063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831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06" y="548643"/>
            <a:ext cx="10499103" cy="588029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36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18" y="534572"/>
            <a:ext cx="9899589" cy="593656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87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72" y="548642"/>
            <a:ext cx="10135721" cy="5669280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438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64" y="393900"/>
            <a:ext cx="10180773" cy="616164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546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20" y="407963"/>
            <a:ext cx="10082346" cy="6020972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538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0" y="393896"/>
            <a:ext cx="10126530" cy="617571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2642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570" y="795338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975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64" y="562710"/>
            <a:ext cx="10219433" cy="599283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030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80" y="422031"/>
            <a:ext cx="9798306" cy="600690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069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05" y="436100"/>
            <a:ext cx="9648106" cy="610537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81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96" y="450168"/>
            <a:ext cx="10402296" cy="6105378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241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30238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3399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19138"/>
            <a:ext cx="10515600" cy="2852737"/>
          </a:xfrm>
        </p:spPr>
        <p:txBody>
          <a:bodyPr/>
          <a:lstStyle/>
          <a:p>
            <a:r>
              <a:rPr lang="en-US" sz="3200" dirty="0" smtClean="0"/>
              <a:t>Transformations &amp; Actions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150" y="4427880"/>
            <a:ext cx="10515600" cy="150018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Demo</a:t>
            </a:r>
            <a:endParaRPr lang="en-US" sz="4400" dirty="0"/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335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15658"/>
            <a:ext cx="10515600" cy="2852737"/>
          </a:xfrm>
        </p:spPr>
        <p:txBody>
          <a:bodyPr/>
          <a:lstStyle/>
          <a:p>
            <a:pPr algn="ctr"/>
            <a:r>
              <a:rPr lang="en-US" sz="3600" dirty="0" smtClean="0"/>
              <a:t>Tuning and Debugging in    Apache Spark</a:t>
            </a:r>
            <a:endParaRPr lang="en-US" sz="3600" dirty="0"/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094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750" y="946328"/>
            <a:ext cx="131445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65338">
              <a:lnSpc>
                <a:spcPct val="100000"/>
              </a:lnSpc>
            </a:pPr>
            <a:r>
              <a:rPr spc="275" dirty="0">
                <a:latin typeface="Cambria"/>
                <a:cs typeface="Cambria"/>
              </a:rPr>
              <a:t>K</a:t>
            </a:r>
            <a:r>
              <a:rPr spc="150" dirty="0">
                <a:latin typeface="Cambria"/>
                <a:cs typeface="Cambria"/>
              </a:rPr>
              <a:t>e</a:t>
            </a:r>
            <a:r>
              <a:rPr spc="219" dirty="0">
                <a:latin typeface="Cambria"/>
                <a:cs typeface="Cambria"/>
              </a:rPr>
              <a:t>y</a:t>
            </a:r>
            <a:r>
              <a:rPr spc="-19" dirty="0">
                <a:latin typeface="Cambria"/>
                <a:cs typeface="Cambria"/>
              </a:rPr>
              <a:t> </a:t>
            </a:r>
            <a:r>
              <a:rPr spc="113" dirty="0">
                <a:latin typeface="Cambria"/>
                <a:cs typeface="Cambria"/>
              </a:rPr>
              <a:t>Question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11378700" y="6298920"/>
            <a:ext cx="200818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013"/>
            <a:fld id="{81D60167-4931-47E6-BA6A-407CBD079E47}" type="slidenum">
              <a:rPr dirty="0"/>
              <a:pPr marL="100013"/>
              <a:t>67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49421" y="1861831"/>
            <a:ext cx="8070850" cy="8976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 marR="6350">
              <a:lnSpc>
                <a:spcPts val="3500"/>
              </a:lnSpc>
            </a:pP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How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does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spc="13" dirty="0">
                <a:solidFill>
                  <a:srgbClr val="404040"/>
                </a:solidFill>
                <a:latin typeface="Source Sans Pro Light"/>
                <a:cs typeface="Source Sans Pro Light"/>
              </a:rPr>
              <a:t>a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user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p</a:t>
            </a:r>
            <a:r>
              <a:rPr sz="3000" spc="-31" dirty="0">
                <a:solidFill>
                  <a:srgbClr val="404040"/>
                </a:solidFill>
                <a:latin typeface="Source Sans Pro Light"/>
                <a:cs typeface="Source Sans Pro Light"/>
              </a:rPr>
              <a:t>r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og</a:t>
            </a:r>
            <a:r>
              <a:rPr sz="3000" spc="-75" dirty="0">
                <a:solidFill>
                  <a:srgbClr val="404040"/>
                </a:solidFill>
                <a:latin typeface="Source Sans Pro Light"/>
                <a:cs typeface="Source Sans Pro Light"/>
              </a:rPr>
              <a:t>r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am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spc="-38" dirty="0">
                <a:solidFill>
                  <a:srgbClr val="404040"/>
                </a:solidFill>
                <a:latin typeface="Source Sans Pro Light"/>
                <a:cs typeface="Source Sans Pro Light"/>
              </a:rPr>
              <a:t>ge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t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t</a:t>
            </a:r>
            <a:r>
              <a:rPr sz="3000" spc="-75" dirty="0">
                <a:solidFill>
                  <a:srgbClr val="404040"/>
                </a:solidFill>
                <a:latin typeface="Source Sans Pro Light"/>
                <a:cs typeface="Source Sans Pro Light"/>
              </a:rPr>
              <a:t>r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ansla</a:t>
            </a:r>
            <a:r>
              <a:rPr sz="3000" spc="-31" dirty="0">
                <a:solidFill>
                  <a:srgbClr val="404040"/>
                </a:solidFill>
                <a:latin typeface="Source Sans Pro Light"/>
                <a:cs typeface="Source Sans Pro Light"/>
              </a:rPr>
              <a:t>t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ed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in</a:t>
            </a:r>
            <a:r>
              <a:rPr sz="3000" spc="-31" dirty="0">
                <a:solidFill>
                  <a:srgbClr val="404040"/>
                </a:solidFill>
                <a:latin typeface="Source Sans Pro Light"/>
                <a:cs typeface="Source Sans Pro Light"/>
              </a:rPr>
              <a:t>t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o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units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of physi</a:t>
            </a:r>
            <a:r>
              <a:rPr sz="3000" spc="-31" dirty="0">
                <a:solidFill>
                  <a:srgbClr val="404040"/>
                </a:solidFill>
                <a:latin typeface="Source Sans Pro Light"/>
                <a:cs typeface="Source Sans Pro Light"/>
              </a:rPr>
              <a:t>c</a:t>
            </a:r>
            <a:r>
              <a:rPr sz="3000" spc="6" dirty="0">
                <a:solidFill>
                  <a:srgbClr val="404040"/>
                </a:solidFill>
                <a:latin typeface="Source Sans Pro Light"/>
                <a:cs typeface="Source Sans Pro Light"/>
              </a:rPr>
              <a:t>al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e</a:t>
            </a:r>
            <a:r>
              <a:rPr sz="3000" spc="-38" dirty="0">
                <a:solidFill>
                  <a:srgbClr val="404040"/>
                </a:solidFill>
                <a:latin typeface="Source Sans Pro Light"/>
                <a:cs typeface="Source Sans Pro Light"/>
              </a:rPr>
              <a:t>x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ecution: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i="1" dirty="0">
                <a:solidFill>
                  <a:srgbClr val="404040"/>
                </a:solidFill>
                <a:latin typeface="Source Sans Pro Light"/>
                <a:cs typeface="Source Sans Pro Light"/>
              </a:rPr>
              <a:t>jobs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,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i="1" dirty="0">
                <a:solidFill>
                  <a:srgbClr val="404040"/>
                </a:solidFill>
                <a:latin typeface="Source Sans Pro Light"/>
                <a:cs typeface="Source Sans Pro Light"/>
              </a:rPr>
              <a:t>s</a:t>
            </a:r>
            <a:r>
              <a:rPr sz="3000" i="1" spc="-31" dirty="0">
                <a:solidFill>
                  <a:srgbClr val="404040"/>
                </a:solidFill>
                <a:latin typeface="Source Sans Pro Light"/>
                <a:cs typeface="Source Sans Pro Light"/>
              </a:rPr>
              <a:t>t</a:t>
            </a:r>
            <a:r>
              <a:rPr sz="3000" i="1" dirty="0">
                <a:solidFill>
                  <a:srgbClr val="404040"/>
                </a:solidFill>
                <a:latin typeface="Source Sans Pro Light"/>
                <a:cs typeface="Source Sans Pro Light"/>
              </a:rPr>
              <a:t>ages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,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and</a:t>
            </a:r>
            <a:r>
              <a:rPr sz="3000" spc="-6" dirty="0">
                <a:solidFill>
                  <a:srgbClr val="404040"/>
                </a:solidFill>
                <a:latin typeface="Source Sans Pro Light"/>
                <a:cs typeface="Source Sans Pro Light"/>
              </a:rPr>
              <a:t> </a:t>
            </a:r>
            <a:r>
              <a:rPr sz="3000" i="1" spc="-31" dirty="0">
                <a:solidFill>
                  <a:srgbClr val="404040"/>
                </a:solidFill>
                <a:latin typeface="Source Sans Pro Light"/>
                <a:cs typeface="Source Sans Pro Light"/>
              </a:rPr>
              <a:t>t</a:t>
            </a:r>
            <a:r>
              <a:rPr sz="3000" i="1" dirty="0">
                <a:solidFill>
                  <a:srgbClr val="404040"/>
                </a:solidFill>
                <a:latin typeface="Source Sans Pro Light"/>
                <a:cs typeface="Source Sans Pro Light"/>
              </a:rPr>
              <a:t>asks</a:t>
            </a:r>
            <a:r>
              <a:rPr sz="3000" dirty="0">
                <a:solidFill>
                  <a:srgbClr val="404040"/>
                </a:solidFill>
                <a:latin typeface="Source Sans Pro Light"/>
                <a:cs typeface="Source Sans Pro Light"/>
              </a:rPr>
              <a:t>:</a:t>
            </a:r>
            <a:endParaRPr sz="3000" dirty="0">
              <a:latin typeface="Source Sans Pro Light"/>
              <a:cs typeface="Source Sans Pro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6067" y="3360976"/>
            <a:ext cx="5844654" cy="2696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0" dirty="0"/>
          </a:p>
        </p:txBody>
      </p:sp>
      <p:sp>
        <p:nvSpPr>
          <p:cNvPr id="5" name="object 5"/>
          <p:cNvSpPr/>
          <p:nvPr/>
        </p:nvSpPr>
        <p:spPr>
          <a:xfrm>
            <a:off x="5560123" y="3355018"/>
            <a:ext cx="5857081" cy="2708275"/>
          </a:xfrm>
          <a:custGeom>
            <a:avLst/>
            <a:gdLst/>
            <a:ahLst/>
            <a:cxnLst/>
            <a:rect l="l" t="t" r="r" b="b"/>
            <a:pathLst>
              <a:path w="4685665" h="2166620">
                <a:moveTo>
                  <a:pt x="0" y="2166545"/>
                </a:moveTo>
                <a:lnTo>
                  <a:pt x="4685111" y="2166545"/>
                </a:lnTo>
                <a:lnTo>
                  <a:pt x="4685111" y="0"/>
                </a:lnTo>
                <a:lnTo>
                  <a:pt x="0" y="0"/>
                </a:lnTo>
                <a:lnTo>
                  <a:pt x="0" y="2166545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50" dirty="0"/>
          </a:p>
        </p:txBody>
      </p:sp>
      <p:sp>
        <p:nvSpPr>
          <p:cNvPr id="6" name="object 6"/>
          <p:cNvSpPr/>
          <p:nvPr/>
        </p:nvSpPr>
        <p:spPr>
          <a:xfrm>
            <a:off x="1009993" y="3525222"/>
            <a:ext cx="3167984" cy="17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250" dirty="0"/>
          </a:p>
        </p:txBody>
      </p:sp>
      <p:sp>
        <p:nvSpPr>
          <p:cNvPr id="7" name="object 7"/>
          <p:cNvSpPr/>
          <p:nvPr/>
        </p:nvSpPr>
        <p:spPr>
          <a:xfrm>
            <a:off x="1004038" y="3519262"/>
            <a:ext cx="3180556" cy="1801813"/>
          </a:xfrm>
          <a:custGeom>
            <a:avLst/>
            <a:gdLst/>
            <a:ahLst/>
            <a:cxnLst/>
            <a:rect l="l" t="t" r="r" b="b"/>
            <a:pathLst>
              <a:path w="2544445" h="1441450">
                <a:moveTo>
                  <a:pt x="0" y="1441454"/>
                </a:moveTo>
                <a:lnTo>
                  <a:pt x="2543973" y="1441454"/>
                </a:lnTo>
                <a:lnTo>
                  <a:pt x="2543973" y="0"/>
                </a:lnTo>
                <a:lnTo>
                  <a:pt x="0" y="0"/>
                </a:lnTo>
                <a:lnTo>
                  <a:pt x="0" y="144145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250" dirty="0"/>
          </a:p>
        </p:txBody>
      </p:sp>
      <p:sp>
        <p:nvSpPr>
          <p:cNvPr id="8" name="object 8"/>
          <p:cNvSpPr/>
          <p:nvPr/>
        </p:nvSpPr>
        <p:spPr>
          <a:xfrm>
            <a:off x="4431639" y="4223252"/>
            <a:ext cx="972344" cy="794544"/>
          </a:xfrm>
          <a:custGeom>
            <a:avLst/>
            <a:gdLst/>
            <a:ahLst/>
            <a:cxnLst/>
            <a:rect l="l" t="t" r="r" b="b"/>
            <a:pathLst>
              <a:path w="777875" h="635635">
                <a:moveTo>
                  <a:pt x="459729" y="0"/>
                </a:moveTo>
                <a:lnTo>
                  <a:pt x="459729" y="158758"/>
                </a:lnTo>
                <a:lnTo>
                  <a:pt x="0" y="158758"/>
                </a:lnTo>
                <a:lnTo>
                  <a:pt x="0" y="476295"/>
                </a:lnTo>
                <a:lnTo>
                  <a:pt x="459729" y="476295"/>
                </a:lnTo>
                <a:lnTo>
                  <a:pt x="459729" y="635066"/>
                </a:lnTo>
                <a:lnTo>
                  <a:pt x="777270" y="317528"/>
                </a:lnTo>
                <a:lnTo>
                  <a:pt x="459729" y="0"/>
                </a:lnTo>
                <a:close/>
              </a:path>
            </a:pathLst>
          </a:custGeom>
          <a:solidFill>
            <a:srgbClr val="F26B22"/>
          </a:solidFill>
        </p:spPr>
        <p:txBody>
          <a:bodyPr wrap="square" lIns="0" tIns="0" rIns="0" bIns="0" rtlCol="0"/>
          <a:lstStyle/>
          <a:p>
            <a:endParaRPr sz="2250" dirty="0"/>
          </a:p>
        </p:txBody>
      </p:sp>
      <p:sp>
        <p:nvSpPr>
          <p:cNvPr id="9" name="object 9"/>
          <p:cNvSpPr txBox="1"/>
          <p:nvPr/>
        </p:nvSpPr>
        <p:spPr>
          <a:xfrm>
            <a:off x="4739660" y="4495703"/>
            <a:ext cx="16430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/>
            <a:r>
              <a:rPr sz="22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2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6489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4" y="290286"/>
            <a:ext cx="9047036" cy="63064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9841" y="422032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Spark Application 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1248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74" y="275772"/>
            <a:ext cx="9416911" cy="62916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841" y="548641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Job Scheduling Process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4573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5" y="327546"/>
            <a:ext cx="9525909" cy="618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451" y="336097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Spark Essentials : Transformations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053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7" y="389988"/>
            <a:ext cx="8758757" cy="62017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841" y="548641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DAG Scheduler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630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4" y="309751"/>
            <a:ext cx="8727857" cy="62289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841" y="731521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Scheduler Optimizations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173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4" y="376448"/>
            <a:ext cx="9273660" cy="60751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841" y="731521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Task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01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8" y="488749"/>
            <a:ext cx="8883638" cy="59193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841" y="731521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Shuffle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178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8" y="324223"/>
            <a:ext cx="8442156" cy="618543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625264" y="731521"/>
            <a:ext cx="3890466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Shuffle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852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28138" y="324433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951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7" y="489346"/>
            <a:ext cx="10744203" cy="58098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28138" y="324433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916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9841" y="731521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RDD API Example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339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9" y="351353"/>
            <a:ext cx="10181762" cy="61901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451" y="336097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Spark Essentials : Transformations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773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36" y="239150"/>
            <a:ext cx="9708322" cy="5812221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CustomShape 1"/>
          <p:cNvSpPr/>
          <p:nvPr/>
        </p:nvSpPr>
        <p:spPr>
          <a:xfrm>
            <a:off x="5302228" y="64659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8566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asis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44305</TotalTime>
  <Words>251</Words>
  <Application>Microsoft Office PowerPoint</Application>
  <PresentationFormat>Custom</PresentationFormat>
  <Paragraphs>112</Paragraphs>
  <Slides>75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Basis</vt:lpstr>
      <vt:lpstr>RDD Operations</vt:lpstr>
      <vt:lpstr>PowerPoint Presentation</vt:lpstr>
      <vt:lpstr>PowerPoint Presentation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Caching and Persistence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Transformations &amp; Actions</vt:lpstr>
      <vt:lpstr>Tuning and Debugging in    Apache Spark</vt:lpstr>
      <vt:lpstr>Key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Sa</dc:title>
  <dc:creator>Microsoft Office User</dc:creator>
  <cp:lastModifiedBy>srinivasan kg</cp:lastModifiedBy>
  <cp:revision>472</cp:revision>
  <cp:lastPrinted>2016-04-03T14:37:23Z</cp:lastPrinted>
  <dcterms:created xsi:type="dcterms:W3CDTF">2016-03-27T04:32:08Z</dcterms:created>
  <dcterms:modified xsi:type="dcterms:W3CDTF">2017-08-22T04:13:30Z</dcterms:modified>
</cp:coreProperties>
</file>